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601200" cy="12801600" type="A3"/>
  <p:notesSz cx="6716713" cy="9239250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2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0000" y="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38350" y="685800"/>
            <a:ext cx="2628900" cy="3505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419600"/>
            <a:ext cx="4876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63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0000" y="8763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14400" y="4419600"/>
            <a:ext cx="48768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8350" y="685800"/>
            <a:ext cx="2628900" cy="3505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80060" y="512564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80060" y="2986948"/>
            <a:ext cx="8641080" cy="844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imes New Roman"/>
              <a:buChar char="•"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Char char="–"/>
              <a:defRPr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Char char="•"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–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720090" y="3976887"/>
            <a:ext cx="8161020" cy="2743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1440180" y="7254148"/>
            <a:ext cx="6720840" cy="3271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imes New Roman"/>
              <a:buNone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  <a:defRPr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None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None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 rot="5400000">
            <a:off x="2579443" y="4893991"/>
            <a:ext cx="10923124" cy="2160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 rot="5400000">
            <a:off x="-1767767" y="2760391"/>
            <a:ext cx="10923124" cy="642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imes New Roman"/>
              <a:buChar char="•"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Char char="–"/>
              <a:defRPr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Char char="•"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–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80060" y="512564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 rot="5400000">
            <a:off x="576230" y="2890779"/>
            <a:ext cx="8448741" cy="864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imes New Roman"/>
              <a:buChar char="•"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Char char="–"/>
              <a:defRPr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Char char="•"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–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Times New Roman"/>
              <a:buChar char="»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1881902" y="8961305"/>
            <a:ext cx="5760720" cy="105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>
            <a:spLocks noGrp="1"/>
          </p:cNvSpPr>
          <p:nvPr>
            <p:ph type="pic" idx="2"/>
          </p:nvPr>
        </p:nvSpPr>
        <p:spPr>
          <a:xfrm>
            <a:off x="1881902" y="1143661"/>
            <a:ext cx="5760720" cy="768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  <a:defRPr sz="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881902" y="10018845"/>
            <a:ext cx="5760720" cy="1502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80060" y="509787"/>
            <a:ext cx="3158729" cy="216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753803" y="509787"/>
            <a:ext cx="5367337" cy="10925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Char char="•"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794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7305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–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»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»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»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»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»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480060" y="2679039"/>
            <a:ext cx="3158729" cy="875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480060" y="512564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480060" y="512564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480061" y="2865636"/>
            <a:ext cx="4242197" cy="119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b" anchorCtr="0"/>
          <a:lstStyle>
            <a:lvl1pPr marL="457200" marR="0" lvl="0" indent="-22860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sz="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480061" y="4059767"/>
            <a:ext cx="4242197" cy="737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7305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–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4877277" y="2865636"/>
            <a:ext cx="4243864" cy="119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b" anchorCtr="0"/>
          <a:lstStyle>
            <a:lvl1pPr marL="457200" marR="0" lvl="0" indent="-22860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sz="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4"/>
          </p:nvPr>
        </p:nvSpPr>
        <p:spPr>
          <a:xfrm>
            <a:off x="4877277" y="4059767"/>
            <a:ext cx="4243864" cy="737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7305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–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480060" y="512564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480060" y="2986948"/>
            <a:ext cx="4293870" cy="844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794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7305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•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827270" y="2986948"/>
            <a:ext cx="4293870" cy="844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L="457200" marR="0" lvl="0" indent="-2794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73050" algn="l" rtl="0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667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Char char="•"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6035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758428" y="8226028"/>
            <a:ext cx="8161020" cy="2542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758428" y="5425678"/>
            <a:ext cx="8161020" cy="280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b" anchorCtr="0"/>
          <a:lstStyle>
            <a:lvl1pPr marL="457200" marR="0" lvl="0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  <a:defRPr sz="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1957" y="245090"/>
            <a:ext cx="1539875" cy="144938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3"/>
          <p:cNvSpPr txBox="1"/>
          <p:nvPr/>
        </p:nvSpPr>
        <p:spPr>
          <a:xfrm>
            <a:off x="3020255" y="300879"/>
            <a:ext cx="3810000" cy="128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600" tIns="12800" rIns="25600" bIns="128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 Black"/>
              <a:buNone/>
            </a:pPr>
            <a:r>
              <a:rPr lang="en-US" sz="1600" b="1" i="0" u="none" strike="noStrike" cap="none" dirty="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Students Seminar</a:t>
            </a:r>
            <a:endParaRPr sz="1600" b="1" i="0" u="none" strike="noStrike" cap="none" dirty="0">
              <a:solidFill>
                <a:schemeClr val="dk2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 Black"/>
              <a:buNone/>
            </a:pPr>
            <a:r>
              <a:rPr lang="en-US" sz="1200" b="1" i="0" u="none" strike="noStrike" cap="none" dirty="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Organized by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 Black"/>
              <a:buNone/>
            </a:pPr>
            <a:r>
              <a:rPr lang="en-US" sz="2400" b="1" i="0" u="none" strike="noStrike" cap="none" dirty="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The Robotic Society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 Black"/>
              <a:buNone/>
            </a:pPr>
            <a:r>
              <a:rPr lang="en-US" sz="2400" b="1" i="0" u="none" strike="noStrike" cap="none" dirty="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JMI Chapter </a:t>
            </a:r>
            <a:endParaRPr dirty="0"/>
          </a:p>
        </p:txBody>
      </p:sp>
      <p:sp>
        <p:nvSpPr>
          <p:cNvPr id="52" name="Google Shape;52;p13"/>
          <p:cNvSpPr txBox="1"/>
          <p:nvPr/>
        </p:nvSpPr>
        <p:spPr>
          <a:xfrm>
            <a:off x="7018337" y="374650"/>
            <a:ext cx="1274762" cy="13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25" tIns="19800" rIns="39625" bIns="19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Google Shape;53;p13"/>
          <p:cNvGrpSpPr/>
          <p:nvPr/>
        </p:nvGrpSpPr>
        <p:grpSpPr>
          <a:xfrm>
            <a:off x="321688" y="1776412"/>
            <a:ext cx="9124647" cy="10935674"/>
            <a:chOff x="1210945" y="4317206"/>
            <a:chExt cx="20322372" cy="25863396"/>
          </a:xfrm>
        </p:grpSpPr>
        <p:sp>
          <p:nvSpPr>
            <p:cNvPr id="54" name="Google Shape;54;p13"/>
            <p:cNvSpPr txBox="1"/>
            <p:nvPr/>
          </p:nvSpPr>
          <p:spPr>
            <a:xfrm>
              <a:off x="1210945" y="23015757"/>
              <a:ext cx="9945999" cy="7164845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3"/>
            <p:cNvSpPr txBox="1"/>
            <p:nvPr/>
          </p:nvSpPr>
          <p:spPr>
            <a:xfrm>
              <a:off x="1210945" y="14261143"/>
              <a:ext cx="10047126" cy="7269538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623767" y="5522406"/>
              <a:ext cx="19266247" cy="1077544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D2DB9"/>
                </a:buClr>
                <a:buSzPts val="1200"/>
                <a:buFont typeface="Times New Roman"/>
                <a:buNone/>
              </a:pPr>
              <a:r>
                <a:rPr lang="en-US" sz="1200" b="1" dirty="0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  AUTHORS :   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Nirmal</a:t>
              </a:r>
              <a:r>
                <a:rPr lang="en-US" sz="1200" b="1" dirty="0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 Gupta 15BME0051   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Umair</a:t>
              </a:r>
              <a:r>
                <a:rPr lang="en-US" sz="1200" b="1" dirty="0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 Hussain 15BME0055    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Yasir</a:t>
              </a:r>
              <a:r>
                <a:rPr lang="en-US" sz="1200" b="1" dirty="0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 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Ashfaque</a:t>
              </a:r>
              <a:r>
                <a:rPr lang="en-US" sz="1200" b="1" dirty="0" smtClean="0">
                  <a:solidFill>
                    <a:schemeClr val="tx1"/>
                  </a:solidFill>
                  <a:latin typeface="Arial Black" panose="020B0A04020102020204" pitchFamily="34" charset="0"/>
                  <a:cs typeface="Times New Roman"/>
                  <a:sym typeface="Times New Roman"/>
                </a:rPr>
                <a:t> 15BME0056</a:t>
              </a:r>
              <a:endParaRPr b="1" dirty="0" smtClean="0">
                <a:solidFill>
                  <a:schemeClr val="tx1"/>
                </a:solidFill>
                <a:latin typeface="Arial Black" panose="020B0A04020102020204" pitchFamily="34" charset="0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 i="0" u="none" dirty="0">
                <a:solidFill>
                  <a:schemeClr val="tx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232908" y="4317206"/>
              <a:ext cx="18000107" cy="1081300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lvl="0" algn="ctr">
                <a:buClr>
                  <a:srgbClr val="2D2DB9"/>
                </a:buClr>
                <a:buSzPts val="1600"/>
              </a:pPr>
              <a:r>
                <a:rPr lang="en-US" sz="1600" b="1" dirty="0" smtClean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IOT BASED </a:t>
              </a:r>
              <a:r>
                <a:rPr lang="en-US" sz="1600" b="1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ROBOT</a:t>
              </a:r>
              <a:endParaRPr sz="16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1248210" y="6666505"/>
              <a:ext cx="10009860" cy="901083"/>
            </a:xfrm>
            <a:prstGeom prst="roundRect">
              <a:avLst>
                <a:gd name="adj" fmla="val 16667"/>
              </a:avLst>
            </a:prstGeom>
            <a:solidFill>
              <a:srgbClr val="2D2DB9"/>
            </a:solidFill>
            <a:ln w="9525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3050" tIns="31525" rIns="63050" bIns="315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66"/>
                </a:buClr>
                <a:buSzPts val="2100"/>
                <a:buFont typeface="Times New Roman"/>
                <a:buNone/>
              </a:pPr>
              <a:r>
                <a:rPr lang="en-US" sz="2100" b="1" i="0" u="none" dirty="0">
                  <a:solidFill>
                    <a:srgbClr val="FFFF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Abstract</a:t>
              </a:r>
              <a:endParaRPr dirty="0"/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1210945" y="7617257"/>
              <a:ext cx="10047126" cy="5441240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R="24130" lvl="0">
                <a:lnSpc>
                  <a:spcPct val="105000"/>
                </a:lnSpc>
                <a:spcBef>
                  <a:spcPts val="260"/>
                </a:spcBef>
                <a:buClr>
                  <a:srgbClr val="AC8F67"/>
                </a:buClr>
                <a:buSzPts val="1200"/>
                <a:tabLst>
                  <a:tab pos="435610" algn="l"/>
                  <a:tab pos="436245" algn="l"/>
                </a:tabLst>
              </a:pP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The purpose of this </a:t>
              </a:r>
              <a:r>
                <a:rPr lang="en-US" sz="1100" dirty="0" smtClean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poster is to demonstrate the synergistic combination of the IOT with a </a:t>
              </a: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robot with an interface board of the Raspberry Pi, sensors and software to full fill real time</a:t>
              </a:r>
              <a:r>
                <a:rPr lang="en-US" sz="1100" spc="-5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requirement.</a:t>
              </a:r>
              <a:endParaRPr lang="en-IN" sz="11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  <a:p>
              <a:pPr marR="24130" lvl="0">
                <a:lnSpc>
                  <a:spcPct val="105000"/>
                </a:lnSpc>
                <a:spcBef>
                  <a:spcPts val="495"/>
                </a:spcBef>
                <a:buClr>
                  <a:srgbClr val="AC8F67"/>
                </a:buClr>
                <a:buSzPts val="1200"/>
                <a:tabLst>
                  <a:tab pos="435610" algn="l"/>
                  <a:tab pos="436245" algn="l"/>
                </a:tabLst>
              </a:pP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Controlling DC motors, different sensors, camera interfacing with raspberry Pi using GPIO pin.</a:t>
              </a:r>
              <a:endParaRPr lang="en-IN" sz="11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  <a:p>
              <a:pPr lvl="0">
                <a:buClr>
                  <a:schemeClr val="dk1"/>
                </a:buClr>
                <a:buSzPts val="1400"/>
              </a:pP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Live streaming, Command the robot </a:t>
              </a:r>
              <a:r>
                <a:rPr lang="en-US" sz="1100" spc="-2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easily, </a:t>
              </a: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sends data of different sensors  which  works automatically or control from anywhere at any</a:t>
              </a:r>
              <a:r>
                <a:rPr lang="en-US" sz="1100" spc="-2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100" dirty="0" smtClean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time</a:t>
              </a:r>
            </a:p>
            <a:p>
              <a:pPr marR="24130" lvl="0">
                <a:lnSpc>
                  <a:spcPct val="105000"/>
                </a:lnSpc>
                <a:spcBef>
                  <a:spcPts val="495"/>
                </a:spcBef>
                <a:buClr>
                  <a:srgbClr val="AC8F67"/>
                </a:buClr>
                <a:buSzPts val="1200"/>
                <a:tabLst>
                  <a:tab pos="435610" algn="l"/>
                  <a:tab pos="436245" algn="l"/>
                </a:tabLst>
              </a:pP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Design of the website and control page of robot is done using Java tools and HTML. This system works on IOT</a:t>
              </a:r>
              <a:r>
                <a:rPr lang="en-US" sz="1100" spc="-4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concept.</a:t>
              </a:r>
              <a:endParaRPr lang="en-IN" sz="11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  <a:p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This will enable Raspberry Pi to be used for more robotic applications and cut down   the cost for building an IOT</a:t>
              </a:r>
              <a:r>
                <a:rPr lang="en-US" sz="1100" spc="-45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100" dirty="0">
                  <a:solidFill>
                    <a:srgbClr val="292934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Robot</a:t>
              </a:r>
              <a:endParaRPr sz="11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i="0" u="none" dirty="0">
                <a:solidFill>
                  <a:srgbClr val="2D2DB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1210945" y="13267970"/>
              <a:ext cx="10047128" cy="901083"/>
            </a:xfrm>
            <a:prstGeom prst="roundRect">
              <a:avLst>
                <a:gd name="adj" fmla="val 16667"/>
              </a:avLst>
            </a:prstGeom>
            <a:solidFill>
              <a:srgbClr val="2D2DB9"/>
            </a:solidFill>
            <a:ln w="9525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3050" tIns="31525" rIns="63050" bIns="315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66"/>
                </a:buClr>
                <a:buSzPts val="2100"/>
                <a:buFont typeface="Times New Roman"/>
                <a:buNone/>
              </a:pPr>
              <a:r>
                <a:rPr lang="en-US" sz="2100" b="1" i="0" u="none">
                  <a:solidFill>
                    <a:srgbClr val="FFFF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Objectives</a:t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210945" y="22066493"/>
              <a:ext cx="10002707" cy="901083"/>
            </a:xfrm>
            <a:prstGeom prst="roundRect">
              <a:avLst>
                <a:gd name="adj" fmla="val 16667"/>
              </a:avLst>
            </a:prstGeom>
            <a:solidFill>
              <a:srgbClr val="2D2DB9"/>
            </a:solidFill>
            <a:ln w="9525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3050" tIns="31525" rIns="63050" bIns="315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66"/>
                </a:buClr>
                <a:buSzPts val="2100"/>
                <a:buFont typeface="Times New Roman"/>
                <a:buNone/>
              </a:pPr>
              <a:r>
                <a:rPr lang="en-US" sz="2100" b="1" i="0" u="none" dirty="0">
                  <a:solidFill>
                    <a:srgbClr val="FFFF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Methodology</a:t>
              </a:r>
              <a:endParaRPr dirty="0"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11531726" y="26432921"/>
              <a:ext cx="9974484" cy="871047"/>
            </a:xfrm>
            <a:prstGeom prst="roundRect">
              <a:avLst>
                <a:gd name="adj" fmla="val 16667"/>
              </a:avLst>
            </a:prstGeom>
            <a:solidFill>
              <a:srgbClr val="2D2DB9"/>
            </a:solidFill>
            <a:ln w="9525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3050" tIns="31525" rIns="63050" bIns="315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66"/>
                </a:buClr>
                <a:buSzPts val="2100"/>
                <a:buFont typeface="Times New Roman"/>
                <a:buNone/>
              </a:pPr>
              <a:r>
                <a:rPr lang="en-US" sz="2100" b="1" i="0" u="none" dirty="0">
                  <a:solidFill>
                    <a:srgbClr val="FFFF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References</a:t>
              </a:r>
              <a:endParaRPr dirty="0"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11531726" y="27487101"/>
              <a:ext cx="9974484" cy="2693499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1501256" y="23015755"/>
              <a:ext cx="10004954" cy="3234031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11531726" y="21964954"/>
              <a:ext cx="9974484" cy="897330"/>
            </a:xfrm>
            <a:prstGeom prst="roundRect">
              <a:avLst>
                <a:gd name="adj" fmla="val 16667"/>
              </a:avLst>
            </a:prstGeom>
            <a:solidFill>
              <a:srgbClr val="2D2DB9"/>
            </a:solidFill>
            <a:ln w="9525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3050" tIns="31525" rIns="63050" bIns="315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66"/>
                </a:buClr>
                <a:buSzPts val="2100"/>
                <a:buFont typeface="Times New Roman"/>
                <a:buNone/>
              </a:pPr>
              <a:r>
                <a:rPr lang="en-US" sz="2100" b="1" i="0" u="none" dirty="0">
                  <a:solidFill>
                    <a:srgbClr val="FFFF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Conclusions</a:t>
              </a:r>
              <a:endParaRPr dirty="0"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11531724" y="6723851"/>
              <a:ext cx="10001593" cy="15050649"/>
            </a:xfrm>
            <a:prstGeom prst="rect">
              <a:avLst/>
            </a:prstGeom>
            <a:noFill/>
            <a:ln w="12700" cap="flat" cmpd="sng">
              <a:solidFill>
                <a:srgbClr val="2D2DB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76600" tIns="108000" rIns="176600" bIns="1080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7" name="Google Shape;67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75227" y="89270"/>
            <a:ext cx="1658937" cy="165893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-28196" y="5938948"/>
            <a:ext cx="4815590" cy="3295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0990">
              <a:lnSpc>
                <a:spcPct val="105000"/>
              </a:lnSpc>
              <a:spcBef>
                <a:spcPts val="755"/>
              </a:spcBef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develop an IOT </a:t>
            </a:r>
            <a:r>
              <a:rPr lang="en-US" sz="1200" dirty="0" smtClean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based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robot, which can be controlled by a  </a:t>
            </a:r>
            <a:r>
              <a:rPr lang="en-US" sz="1200" dirty="0" smtClean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mobile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devices/ computer over the Internet / Wi-Fi </a:t>
            </a:r>
            <a:r>
              <a:rPr lang="en-US" sz="1200" dirty="0" smtClean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       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anywhere at any time.</a:t>
            </a:r>
            <a:endParaRPr lang="en-IN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490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Gather system</a:t>
            </a:r>
            <a:r>
              <a:rPr lang="en-US" sz="1200" spc="-1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requirements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6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Evaluate and study the platform required for the</a:t>
            </a:r>
            <a:r>
              <a:rPr lang="en-US" sz="1200" spc="-1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70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Evaluate and study suitable development language, technologies and</a:t>
            </a:r>
            <a:r>
              <a:rPr lang="en-US" sz="1200" spc="7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tools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Evaluate Methods of</a:t>
            </a:r>
            <a:r>
              <a:rPr lang="en-US" sz="1200" spc="-2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Interface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6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Raspberry</a:t>
            </a:r>
            <a:r>
              <a:rPr lang="en-US" sz="1200" spc="-3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70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Interface board for dc</a:t>
            </a:r>
            <a:r>
              <a:rPr lang="en-US" sz="1200" spc="-4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motors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70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</a:t>
            </a:r>
            <a:r>
              <a:rPr lang="en-US" sz="1200" spc="-1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Website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&amp; Control</a:t>
            </a:r>
            <a:r>
              <a:rPr lang="en-US" sz="1200" spc="-4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Page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6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Evaluate and test the</a:t>
            </a:r>
            <a:r>
              <a:rPr lang="en-US" sz="1200" spc="-1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  <a:endParaRPr lang="en-I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200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Maintain</a:t>
            </a:r>
            <a:r>
              <a:rPr lang="en-US" sz="1200" spc="-5" dirty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29293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5403" y="7467601"/>
            <a:ext cx="1856366" cy="1524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20" y="9723359"/>
            <a:ext cx="4415636" cy="29067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365" y="2836862"/>
            <a:ext cx="4291394" cy="19411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348" y="5005081"/>
            <a:ext cx="4453033" cy="41890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56149" y="4756039"/>
            <a:ext cx="2801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FLOW CHART AND RESULT </a:t>
            </a:r>
            <a:endParaRPr lang="en-IN" sz="1200" dirty="0"/>
          </a:p>
        </p:txBody>
      </p:sp>
      <p:sp>
        <p:nvSpPr>
          <p:cNvPr id="8" name="Rectangle 7"/>
          <p:cNvSpPr/>
          <p:nvPr/>
        </p:nvSpPr>
        <p:spPr>
          <a:xfrm>
            <a:off x="4436487" y="9750813"/>
            <a:ext cx="495227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531495" algn="l"/>
                <a:tab pos="532130" algn="l"/>
              </a:tabLst>
            </a:pPr>
            <a:r>
              <a:rPr lang="en-US" sz="1100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In the future this technology can be used in various different fields of</a:t>
            </a:r>
            <a:r>
              <a:rPr lang="en-US" sz="1100" spc="105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work apart from the usage discussed in this poster.</a:t>
            </a:r>
            <a:endParaRPr lang="en-IN" sz="1100" dirty="0" smtClean="0">
              <a:latin typeface="+mn-lt"/>
              <a:ea typeface="Times New Roman" panose="02020603050405020304" pitchFamily="18" charset="0"/>
            </a:endParaRPr>
          </a:p>
          <a:p>
            <a:pPr marL="628650" lvl="1" indent="-171450"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531495" algn="l"/>
                <a:tab pos="532130" algn="l"/>
              </a:tabLst>
            </a:pPr>
            <a:r>
              <a:rPr lang="en-US" sz="1100" dirty="0" smtClean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100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robot can be made autonomous with the help of more sensor, gyroscope, compass and a GPS. So that it can be set to a target </a:t>
            </a:r>
            <a:r>
              <a:rPr lang="en-US" sz="1100" dirty="0" smtClean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or a </a:t>
            </a:r>
            <a:r>
              <a:rPr lang="en-US" sz="1100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specific area where in can</a:t>
            </a:r>
            <a:r>
              <a:rPr lang="en-US" sz="1100" spc="290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monitor.</a:t>
            </a:r>
            <a:endParaRPr lang="en-IN" sz="1100" dirty="0" smtClean="0">
              <a:latin typeface="+mn-lt"/>
              <a:ea typeface="Times New Roman" panose="02020603050405020304" pitchFamily="18" charset="0"/>
            </a:endParaRPr>
          </a:p>
          <a:p>
            <a:pPr marL="628650" lvl="1" indent="-171450"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531495" algn="l"/>
                <a:tab pos="532130" algn="l"/>
              </a:tabLst>
            </a:pPr>
            <a:r>
              <a:rPr lang="en-US" sz="1100" dirty="0" smtClean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Adding </a:t>
            </a:r>
            <a:r>
              <a:rPr lang="en-US" sz="1100" dirty="0">
                <a:solidFill>
                  <a:srgbClr val="292934"/>
                </a:solidFill>
                <a:latin typeface="+mn-lt"/>
                <a:ea typeface="Times New Roman" panose="02020603050405020304" pitchFamily="18" charset="0"/>
              </a:rPr>
              <a:t>the Pneumatics design in Mechanical so robot can go up and down, can hold  the object.</a:t>
            </a:r>
            <a:endParaRPr lang="en-IN" sz="11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42781" y="11516594"/>
            <a:ext cx="4800600" cy="12362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spcBef>
                <a:spcPts val="49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Research Directions for the Internet of Things, John A. </a:t>
            </a:r>
            <a:r>
              <a:rPr lang="en-US" sz="1100" dirty="0" err="1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Stankovic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, Life </a:t>
            </a:r>
            <a:r>
              <a:rPr lang="en-US" sz="1100" spc="-15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Fellow,</a:t>
            </a:r>
            <a:r>
              <a:rPr lang="en-US" sz="1100" spc="-135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IEEE</a:t>
            </a:r>
          </a:p>
          <a:p>
            <a:pPr marL="742950" lvl="1" indent="-285750">
              <a:spcBef>
                <a:spcPts val="49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100" dirty="0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Design 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and build a Raspberry Pi robot By Stewart </a:t>
            </a:r>
            <a:r>
              <a:rPr lang="en-US" sz="1100" spc="-15" dirty="0" err="1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Watkiss</a:t>
            </a:r>
            <a:r>
              <a:rPr lang="en-US" sz="1100" spc="-15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,</a:t>
            </a:r>
            <a:r>
              <a:rPr lang="en-US" sz="1100" spc="-6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Penguin Tutor)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en-US" sz="1100" dirty="0" smtClean="0">
              <a:solidFill>
                <a:srgbClr val="292934"/>
              </a:solidFill>
              <a:latin typeface="+mj-lt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495"/>
              </a:spcBef>
              <a:buFont typeface="Arial" panose="020B0604020202020204" pitchFamily="34" charset="0"/>
              <a:buChar char="•"/>
              <a:tabLst>
                <a:tab pos="487045" algn="l"/>
                <a:tab pos="487680" algn="l"/>
              </a:tabLst>
            </a:pPr>
            <a:r>
              <a:rPr lang="en-US" sz="1100" dirty="0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Build 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and Interface Internet Mobile Robot using Raspberry Pi and Arduino by Prof. </a:t>
            </a:r>
            <a:r>
              <a:rPr lang="en-US" sz="1100" spc="-25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Dr. </a:t>
            </a:r>
            <a:r>
              <a:rPr lang="en-US" sz="1100" dirty="0" err="1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Nabeel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Kadim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Abid</a:t>
            </a:r>
            <a:r>
              <a:rPr lang="en-US" sz="1100" dirty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Al-</a:t>
            </a:r>
            <a:r>
              <a:rPr lang="en-US" sz="1100" dirty="0" err="1" smtClean="0">
                <a:solidFill>
                  <a:srgbClr val="292934"/>
                </a:solidFill>
                <a:latin typeface="+mj-lt"/>
                <a:ea typeface="Times New Roman" panose="02020603050405020304" pitchFamily="18" charset="0"/>
              </a:rPr>
              <a:t>Sahi</a:t>
            </a:r>
            <a:endParaRPr lang="en-IN" sz="11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s-icsc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360</Words>
  <Application>Microsoft Office PowerPoint</Application>
  <PresentationFormat>A3 Paper (297x420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 New Roman</vt:lpstr>
      <vt:lpstr>Posters-icsc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DEKK</dc:creator>
  <cp:lastModifiedBy>ETOOSINDIA</cp:lastModifiedBy>
  <cp:revision>20</cp:revision>
  <dcterms:modified xsi:type="dcterms:W3CDTF">2019-04-28T08:34:23Z</dcterms:modified>
</cp:coreProperties>
</file>